
<file path=[Content_Types].xml><?xml version="1.0" encoding="utf-8"?>
<Types xmlns="http://schemas.openxmlformats.org/package/2006/content-types">
  <Default Extension="xml" ContentType="application/xml"/>
  <Default Extension="mp4"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7" r:id="rId2"/>
    <p:sldId id="260" r:id="rId3"/>
    <p:sldId id="261" r:id="rId4"/>
    <p:sldId id="262" r:id="rId5"/>
    <p:sldId id="263" r:id="rId6"/>
    <p:sldId id="259" r:id="rId7"/>
    <p:sldId id="264" r:id="rId8"/>
    <p:sldId id="258"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EFF1"/>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9" autoAdjust="0"/>
    <p:restoredTop sz="94660"/>
  </p:normalViewPr>
  <p:slideViewPr>
    <p:cSldViewPr snapToGrid="0" snapToObjects="1">
      <p:cViewPr>
        <p:scale>
          <a:sx n="125" d="100"/>
          <a:sy n="125" d="100"/>
        </p:scale>
        <p:origin x="-624" y="-3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interSettings" Target="printerSettings/printerSettings1.bin"/><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png>
</file>

<file path=ppt/media/image2.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5CD867-B361-0443-95C3-45F2E0A361B6}" type="datetimeFigureOut">
              <a:rPr lang="en-US" smtClean="0"/>
              <a:t>04.05.20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F63C1E4-E02E-1D4F-BC84-9174FC0D8258}" type="slidenum">
              <a:rPr lang="en-US" smtClean="0"/>
              <a:t>‹#›</a:t>
            </a:fld>
            <a:endParaRPr lang="en-US"/>
          </a:p>
        </p:txBody>
      </p:sp>
    </p:spTree>
    <p:extLst>
      <p:ext uri="{BB962C8B-B14F-4D97-AF65-F5344CB8AC3E}">
        <p14:creationId xmlns:p14="http://schemas.microsoft.com/office/powerpoint/2010/main" val="116110899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aafsd</a:t>
            </a:r>
            <a:endParaRPr lang="en-US"/>
          </a:p>
        </p:txBody>
      </p:sp>
      <p:sp>
        <p:nvSpPr>
          <p:cNvPr id="4" name="Slide Number Placeholder 3"/>
          <p:cNvSpPr>
            <a:spLocks noGrp="1"/>
          </p:cNvSpPr>
          <p:nvPr>
            <p:ph type="sldNum" sz="quarter" idx="10"/>
          </p:nvPr>
        </p:nvSpPr>
        <p:spPr/>
        <p:txBody>
          <a:bodyPr/>
          <a:lstStyle/>
          <a:p>
            <a:fld id="{B75D73C1-67B5-514F-9334-0A8D24786D89}" type="slidenum">
              <a:rPr lang="en-US" smtClean="0"/>
              <a:t>1</a:t>
            </a:fld>
            <a:endParaRPr lang="en-US"/>
          </a:p>
        </p:txBody>
      </p:sp>
    </p:spTree>
    <p:extLst>
      <p:ext uri="{BB962C8B-B14F-4D97-AF65-F5344CB8AC3E}">
        <p14:creationId xmlns:p14="http://schemas.microsoft.com/office/powerpoint/2010/main" val="3511367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aafsd</a:t>
            </a:r>
            <a:endParaRPr lang="en-US"/>
          </a:p>
        </p:txBody>
      </p:sp>
      <p:sp>
        <p:nvSpPr>
          <p:cNvPr id="4" name="Slide Number Placeholder 3"/>
          <p:cNvSpPr>
            <a:spLocks noGrp="1"/>
          </p:cNvSpPr>
          <p:nvPr>
            <p:ph type="sldNum" sz="quarter" idx="10"/>
          </p:nvPr>
        </p:nvSpPr>
        <p:spPr/>
        <p:txBody>
          <a:bodyPr/>
          <a:lstStyle/>
          <a:p>
            <a:fld id="{B75D73C1-67B5-514F-9334-0A8D24786D89}" type="slidenum">
              <a:rPr lang="en-US" smtClean="0"/>
              <a:t>2</a:t>
            </a:fld>
            <a:endParaRPr lang="en-US"/>
          </a:p>
        </p:txBody>
      </p:sp>
    </p:spTree>
    <p:extLst>
      <p:ext uri="{BB962C8B-B14F-4D97-AF65-F5344CB8AC3E}">
        <p14:creationId xmlns:p14="http://schemas.microsoft.com/office/powerpoint/2010/main" val="35113674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aafsd</a:t>
            </a:r>
            <a:endParaRPr lang="en-US"/>
          </a:p>
        </p:txBody>
      </p:sp>
      <p:sp>
        <p:nvSpPr>
          <p:cNvPr id="4" name="Slide Number Placeholder 3"/>
          <p:cNvSpPr>
            <a:spLocks noGrp="1"/>
          </p:cNvSpPr>
          <p:nvPr>
            <p:ph type="sldNum" sz="quarter" idx="10"/>
          </p:nvPr>
        </p:nvSpPr>
        <p:spPr/>
        <p:txBody>
          <a:bodyPr/>
          <a:lstStyle/>
          <a:p>
            <a:fld id="{B75D73C1-67B5-514F-9334-0A8D24786D89}" type="slidenum">
              <a:rPr lang="en-US" smtClean="0"/>
              <a:t>3</a:t>
            </a:fld>
            <a:endParaRPr lang="en-US"/>
          </a:p>
        </p:txBody>
      </p:sp>
    </p:spTree>
    <p:extLst>
      <p:ext uri="{BB962C8B-B14F-4D97-AF65-F5344CB8AC3E}">
        <p14:creationId xmlns:p14="http://schemas.microsoft.com/office/powerpoint/2010/main" val="35113674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aafsd</a:t>
            </a:r>
            <a:endParaRPr lang="en-US"/>
          </a:p>
        </p:txBody>
      </p:sp>
      <p:sp>
        <p:nvSpPr>
          <p:cNvPr id="4" name="Slide Number Placeholder 3"/>
          <p:cNvSpPr>
            <a:spLocks noGrp="1"/>
          </p:cNvSpPr>
          <p:nvPr>
            <p:ph type="sldNum" sz="quarter" idx="10"/>
          </p:nvPr>
        </p:nvSpPr>
        <p:spPr/>
        <p:txBody>
          <a:bodyPr/>
          <a:lstStyle/>
          <a:p>
            <a:fld id="{B75D73C1-67B5-514F-9334-0A8D24786D89}" type="slidenum">
              <a:rPr lang="en-US" smtClean="0"/>
              <a:t>4</a:t>
            </a:fld>
            <a:endParaRPr lang="en-US"/>
          </a:p>
        </p:txBody>
      </p:sp>
    </p:spTree>
    <p:extLst>
      <p:ext uri="{BB962C8B-B14F-4D97-AF65-F5344CB8AC3E}">
        <p14:creationId xmlns:p14="http://schemas.microsoft.com/office/powerpoint/2010/main" val="3511367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aafsd</a:t>
            </a:r>
            <a:endParaRPr lang="en-US"/>
          </a:p>
        </p:txBody>
      </p:sp>
      <p:sp>
        <p:nvSpPr>
          <p:cNvPr id="4" name="Slide Number Placeholder 3"/>
          <p:cNvSpPr>
            <a:spLocks noGrp="1"/>
          </p:cNvSpPr>
          <p:nvPr>
            <p:ph type="sldNum" sz="quarter" idx="10"/>
          </p:nvPr>
        </p:nvSpPr>
        <p:spPr/>
        <p:txBody>
          <a:bodyPr/>
          <a:lstStyle/>
          <a:p>
            <a:fld id="{B75D73C1-67B5-514F-9334-0A8D24786D89}" type="slidenum">
              <a:rPr lang="en-US" smtClean="0"/>
              <a:t>5</a:t>
            </a:fld>
            <a:endParaRPr lang="en-US"/>
          </a:p>
        </p:txBody>
      </p:sp>
    </p:spTree>
    <p:extLst>
      <p:ext uri="{BB962C8B-B14F-4D97-AF65-F5344CB8AC3E}">
        <p14:creationId xmlns:p14="http://schemas.microsoft.com/office/powerpoint/2010/main" val="35113674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aafsd</a:t>
            </a:r>
            <a:endParaRPr lang="en-US"/>
          </a:p>
        </p:txBody>
      </p:sp>
      <p:sp>
        <p:nvSpPr>
          <p:cNvPr id="4" name="Slide Number Placeholder 3"/>
          <p:cNvSpPr>
            <a:spLocks noGrp="1"/>
          </p:cNvSpPr>
          <p:nvPr>
            <p:ph type="sldNum" sz="quarter" idx="10"/>
          </p:nvPr>
        </p:nvSpPr>
        <p:spPr/>
        <p:txBody>
          <a:bodyPr/>
          <a:lstStyle/>
          <a:p>
            <a:fld id="{B75D73C1-67B5-514F-9334-0A8D24786D89}" type="slidenum">
              <a:rPr lang="en-US" smtClean="0"/>
              <a:t>6</a:t>
            </a:fld>
            <a:endParaRPr lang="en-US"/>
          </a:p>
        </p:txBody>
      </p:sp>
    </p:spTree>
    <p:extLst>
      <p:ext uri="{BB962C8B-B14F-4D97-AF65-F5344CB8AC3E}">
        <p14:creationId xmlns:p14="http://schemas.microsoft.com/office/powerpoint/2010/main" val="35113674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aafsd</a:t>
            </a:r>
            <a:endParaRPr lang="en-US"/>
          </a:p>
        </p:txBody>
      </p:sp>
      <p:sp>
        <p:nvSpPr>
          <p:cNvPr id="4" name="Slide Number Placeholder 3"/>
          <p:cNvSpPr>
            <a:spLocks noGrp="1"/>
          </p:cNvSpPr>
          <p:nvPr>
            <p:ph type="sldNum" sz="quarter" idx="10"/>
          </p:nvPr>
        </p:nvSpPr>
        <p:spPr/>
        <p:txBody>
          <a:bodyPr/>
          <a:lstStyle/>
          <a:p>
            <a:fld id="{B75D73C1-67B5-514F-9334-0A8D24786D89}" type="slidenum">
              <a:rPr lang="en-US" smtClean="0"/>
              <a:t>7</a:t>
            </a:fld>
            <a:endParaRPr lang="en-US"/>
          </a:p>
        </p:txBody>
      </p:sp>
    </p:spTree>
    <p:extLst>
      <p:ext uri="{BB962C8B-B14F-4D97-AF65-F5344CB8AC3E}">
        <p14:creationId xmlns:p14="http://schemas.microsoft.com/office/powerpoint/2010/main" val="35113674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aafsd</a:t>
            </a:r>
            <a:endParaRPr lang="en-US"/>
          </a:p>
        </p:txBody>
      </p:sp>
      <p:sp>
        <p:nvSpPr>
          <p:cNvPr id="4" name="Slide Number Placeholder 3"/>
          <p:cNvSpPr>
            <a:spLocks noGrp="1"/>
          </p:cNvSpPr>
          <p:nvPr>
            <p:ph type="sldNum" sz="quarter" idx="10"/>
          </p:nvPr>
        </p:nvSpPr>
        <p:spPr/>
        <p:txBody>
          <a:bodyPr/>
          <a:lstStyle/>
          <a:p>
            <a:fld id="{B75D73C1-67B5-514F-9334-0A8D24786D89}" type="slidenum">
              <a:rPr lang="en-US" smtClean="0"/>
              <a:t>8</a:t>
            </a:fld>
            <a:endParaRPr lang="en-US"/>
          </a:p>
        </p:txBody>
      </p:sp>
    </p:spTree>
    <p:extLst>
      <p:ext uri="{BB962C8B-B14F-4D97-AF65-F5344CB8AC3E}">
        <p14:creationId xmlns:p14="http://schemas.microsoft.com/office/powerpoint/2010/main" val="35113674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x-none"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smtClean="0"/>
              <a:t>Click to edit Master subtitle style</a:t>
            </a:r>
            <a:endParaRPr lang="en-US"/>
          </a:p>
        </p:txBody>
      </p:sp>
      <p:sp>
        <p:nvSpPr>
          <p:cNvPr id="4" name="Date Placeholder 3"/>
          <p:cNvSpPr>
            <a:spLocks noGrp="1"/>
          </p:cNvSpPr>
          <p:nvPr>
            <p:ph type="dt" sz="half" idx="10"/>
          </p:nvPr>
        </p:nvSpPr>
        <p:spPr/>
        <p:txBody>
          <a:bodyPr/>
          <a:lstStyle/>
          <a:p>
            <a:fld id="{EB341562-0827-AE47-BC14-359E49178EC3}" type="datetimeFigureOut">
              <a:rPr lang="en-US" smtClean="0"/>
              <a:t>04.05.20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2747547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EB341562-0827-AE47-BC14-359E49178EC3}" type="datetimeFigureOut">
              <a:rPr lang="en-US" smtClean="0"/>
              <a:t>04.05.20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5704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EB341562-0827-AE47-BC14-359E49178EC3}" type="datetimeFigureOut">
              <a:rPr lang="en-US" smtClean="0"/>
              <a:t>04.05.20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2692574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idx="1"/>
          </p:nvPr>
        </p:nvSpPr>
        <p:spPr/>
        <p:txBody>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EB341562-0827-AE47-BC14-359E49178EC3}" type="datetimeFigureOut">
              <a:rPr lang="en-US" smtClean="0"/>
              <a:t>04.05.20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6625967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smtClean="0"/>
              <a:t>Click to edit Master text styles</a:t>
            </a:r>
          </a:p>
        </p:txBody>
      </p:sp>
      <p:sp>
        <p:nvSpPr>
          <p:cNvPr id="4" name="Date Placeholder 3"/>
          <p:cNvSpPr>
            <a:spLocks noGrp="1"/>
          </p:cNvSpPr>
          <p:nvPr>
            <p:ph type="dt" sz="half" idx="10"/>
          </p:nvPr>
        </p:nvSpPr>
        <p:spPr/>
        <p:txBody>
          <a:bodyPr/>
          <a:lstStyle/>
          <a:p>
            <a:fld id="{EB341562-0827-AE47-BC14-359E49178EC3}" type="datetimeFigureOut">
              <a:rPr lang="en-US" smtClean="0"/>
              <a:t>04.05.20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11131619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Date Placeholder 4"/>
          <p:cNvSpPr>
            <a:spLocks noGrp="1"/>
          </p:cNvSpPr>
          <p:nvPr>
            <p:ph type="dt" sz="half" idx="10"/>
          </p:nvPr>
        </p:nvSpPr>
        <p:spPr/>
        <p:txBody>
          <a:bodyPr/>
          <a:lstStyle/>
          <a:p>
            <a:fld id="{EB341562-0827-AE47-BC14-359E49178EC3}" type="datetimeFigureOut">
              <a:rPr lang="en-US" smtClean="0"/>
              <a:t>04.05.20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1432234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7" name="Date Placeholder 6"/>
          <p:cNvSpPr>
            <a:spLocks noGrp="1"/>
          </p:cNvSpPr>
          <p:nvPr>
            <p:ph type="dt" sz="half" idx="10"/>
          </p:nvPr>
        </p:nvSpPr>
        <p:spPr/>
        <p:txBody>
          <a:bodyPr/>
          <a:lstStyle/>
          <a:p>
            <a:fld id="{EB341562-0827-AE47-BC14-359E49178EC3}" type="datetimeFigureOut">
              <a:rPr lang="en-US" smtClean="0"/>
              <a:t>04.05.20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2386214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Date Placeholder 2"/>
          <p:cNvSpPr>
            <a:spLocks noGrp="1"/>
          </p:cNvSpPr>
          <p:nvPr>
            <p:ph type="dt" sz="half" idx="10"/>
          </p:nvPr>
        </p:nvSpPr>
        <p:spPr/>
        <p:txBody>
          <a:bodyPr/>
          <a:lstStyle/>
          <a:p>
            <a:fld id="{EB341562-0827-AE47-BC14-359E49178EC3}" type="datetimeFigureOut">
              <a:rPr lang="en-US" smtClean="0"/>
              <a:t>04.05.20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28386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341562-0827-AE47-BC14-359E49178EC3}" type="datetimeFigureOut">
              <a:rPr lang="en-US" smtClean="0"/>
              <a:t>04.05.20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2054702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EB341562-0827-AE47-BC14-359E49178EC3}" type="datetimeFigureOut">
              <a:rPr lang="en-US" smtClean="0"/>
              <a:t>04.05.20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18327808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EB341562-0827-AE47-BC14-359E49178EC3}" type="datetimeFigureOut">
              <a:rPr lang="en-US" smtClean="0"/>
              <a:t>04.05.20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412094-8883-0045-B452-A74AF22C153E}" type="slidenum">
              <a:rPr lang="en-US" smtClean="0"/>
              <a:t>‹#›</a:t>
            </a:fld>
            <a:endParaRPr lang="en-US"/>
          </a:p>
        </p:txBody>
      </p:sp>
    </p:spTree>
    <p:extLst>
      <p:ext uri="{BB962C8B-B14F-4D97-AF65-F5344CB8AC3E}">
        <p14:creationId xmlns:p14="http://schemas.microsoft.com/office/powerpoint/2010/main" val="394151357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EFF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x-none"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341562-0827-AE47-BC14-359E49178EC3}" type="datetimeFigureOut">
              <a:rPr lang="en-US" smtClean="0"/>
              <a:t>04.05.20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412094-8883-0045-B452-A74AF22C153E}" type="slidenum">
              <a:rPr lang="en-US" smtClean="0"/>
              <a:t>‹#›</a:t>
            </a:fld>
            <a:endParaRPr lang="en-US"/>
          </a:p>
        </p:txBody>
      </p:sp>
    </p:spTree>
    <p:extLst>
      <p:ext uri="{BB962C8B-B14F-4D97-AF65-F5344CB8AC3E}">
        <p14:creationId xmlns:p14="http://schemas.microsoft.com/office/powerpoint/2010/main" val="624441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xmlns:p14="http://schemas.microsoft.com/office/powerpoint/2010/mai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2.xml"/><Relationship Id="rId5" Type="http://schemas.openxmlformats.org/officeDocument/2006/relationships/image" Target="../media/image1.png"/><Relationship Id="rId1" Type="http://schemas.microsoft.com/office/2007/relationships/media" Target="../media/media1.mp4"/><Relationship Id="rId2" Type="http://schemas.openxmlformats.org/officeDocument/2006/relationships/video" Target="../media/media1.mp4"/></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4.xml"/><Relationship Id="rId5" Type="http://schemas.openxmlformats.org/officeDocument/2006/relationships/image" Target="../media/image1.png"/><Relationship Id="rId1" Type="http://schemas.microsoft.com/office/2007/relationships/media" Target="../media/media2.mp4"/><Relationship Id="rId2" Type="http://schemas.openxmlformats.org/officeDocument/2006/relationships/video" Target="../media/media2.mp4"/></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6.xml"/><Relationship Id="rId5" Type="http://schemas.openxmlformats.org/officeDocument/2006/relationships/image" Target="../media/image2.png"/><Relationship Id="rId1" Type="http://schemas.microsoft.com/office/2007/relationships/media" Target="../media/media3.mp4"/><Relationship Id="rId2" Type="http://schemas.openxmlformats.org/officeDocument/2006/relationships/video" Target="../media/media3.mp4"/></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8.xml"/><Relationship Id="rId5" Type="http://schemas.openxmlformats.org/officeDocument/2006/relationships/image" Target="../media/image2.png"/><Relationship Id="rId1" Type="http://schemas.microsoft.com/office/2007/relationships/media" Target="../media/media4.mp4"/><Relationship Id="rId2" Type="http://schemas.openxmlformats.org/officeDocument/2006/relationships/video" Target="../media/media4.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44920"/>
            <a:ext cx="3673929" cy="646331"/>
          </a:xfrm>
          <a:prstGeom prst="rect">
            <a:avLst/>
          </a:prstGeom>
          <a:noFill/>
        </p:spPr>
        <p:txBody>
          <a:bodyPr wrap="square" rtlCol="0">
            <a:spAutoFit/>
          </a:bodyPr>
          <a:lstStyle/>
          <a:p>
            <a:r>
              <a:rPr lang="en-US" dirty="0" smtClean="0"/>
              <a:t>One-dimensional sequence in lab and rotating frame</a:t>
            </a:r>
          </a:p>
        </p:txBody>
      </p:sp>
      <p:sp>
        <p:nvSpPr>
          <p:cNvPr id="6" name="TextBox 5"/>
          <p:cNvSpPr txBox="1"/>
          <p:nvPr/>
        </p:nvSpPr>
        <p:spPr>
          <a:xfrm>
            <a:off x="489184" y="799630"/>
            <a:ext cx="7902223" cy="5632312"/>
          </a:xfrm>
          <a:prstGeom prst="rect">
            <a:avLst/>
          </a:prstGeom>
          <a:noFill/>
        </p:spPr>
        <p:txBody>
          <a:bodyPr wrap="square" rtlCol="0">
            <a:spAutoFit/>
          </a:bodyPr>
          <a:lstStyle/>
          <a:p>
            <a:pPr algn="just"/>
            <a:r>
              <a:rPr lang="en-US" dirty="0" smtClean="0"/>
              <a:t>The following slide illustrates a one-dimensional sequence and acquisition</a:t>
            </a:r>
          </a:p>
          <a:p>
            <a:pPr algn="just"/>
            <a:endParaRPr lang="en-US" dirty="0" smtClean="0"/>
          </a:p>
          <a:p>
            <a:pPr algn="just"/>
            <a:r>
              <a:rPr lang="en-US" dirty="0" smtClean="0"/>
              <a:t>-Trajectory is plotted in both the lab (lower left) and rotating frames (upper left). Thin blue lines plot the trajectory of the magnetization of spin ensembles with 3 different chemical shifts, and the thick black line plots the sum of the magnetization.</a:t>
            </a:r>
          </a:p>
          <a:p>
            <a:pPr algn="just"/>
            <a:endParaRPr lang="en-US" dirty="0" smtClean="0"/>
          </a:p>
          <a:p>
            <a:pPr algn="just"/>
            <a:r>
              <a:rPr lang="en-US" dirty="0" smtClean="0"/>
              <a:t>-Initially, a pulse is applied (using the NMR coil), rotating magnetization from z to x. Once magnetization arrives on x, the pulse is turned off</a:t>
            </a:r>
          </a:p>
          <a:p>
            <a:pPr algn="just"/>
            <a:endParaRPr lang="en-US" dirty="0" smtClean="0"/>
          </a:p>
          <a:p>
            <a:pPr algn="just"/>
            <a:r>
              <a:rPr lang="en-US" dirty="0" smtClean="0"/>
              <a:t>-The pulse itself oscillates in the lab frame, but is seen as a constant field in the rotating frame (upper right).</a:t>
            </a:r>
          </a:p>
          <a:p>
            <a:pPr algn="just"/>
            <a:endParaRPr lang="en-US" dirty="0" smtClean="0"/>
          </a:p>
          <a:p>
            <a:pPr algn="just"/>
            <a:r>
              <a:rPr lang="en-US" dirty="0" smtClean="0"/>
              <a:t>-</a:t>
            </a:r>
            <a:r>
              <a:rPr lang="en-US" b="1" dirty="0" smtClean="0"/>
              <a:t>After</a:t>
            </a:r>
            <a:r>
              <a:rPr lang="en-US" dirty="0" smtClean="0"/>
              <a:t> the pulse is applied (not during the pulse!), signal is detected, also using the NMR coil. The signal is the sum of the magnetization of the three spin ensembles (middle right, imaginary signal in the rotating frame is not shown)</a:t>
            </a:r>
          </a:p>
          <a:p>
            <a:pPr algn="just"/>
            <a:endParaRPr lang="en-US" dirty="0" smtClean="0"/>
          </a:p>
          <a:p>
            <a:pPr algn="just"/>
            <a:r>
              <a:rPr lang="en-US" dirty="0" smtClean="0"/>
              <a:t>-Signal is processed using a Fourier transform, resulting in the spectrum shown (lower right). As the signal becomes longer, the resonance frequencies of the three spins resolve.</a:t>
            </a:r>
            <a:endParaRPr lang="en-US" dirty="0"/>
          </a:p>
        </p:txBody>
      </p:sp>
    </p:spTree>
    <p:extLst>
      <p:ext uri="{BB962C8B-B14F-4D97-AF65-F5344CB8AC3E}">
        <p14:creationId xmlns:p14="http://schemas.microsoft.com/office/powerpoint/2010/main" val="234745416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oneD.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8787" y="0"/>
            <a:ext cx="8685213" cy="6858000"/>
          </a:xfrm>
          <a:prstGeom prst="rect">
            <a:avLst/>
          </a:prstGeom>
        </p:spPr>
      </p:pic>
      <p:sp>
        <p:nvSpPr>
          <p:cNvPr id="11" name="TextBox 10"/>
          <p:cNvSpPr txBox="1"/>
          <p:nvPr/>
        </p:nvSpPr>
        <p:spPr>
          <a:xfrm>
            <a:off x="0" y="44920"/>
            <a:ext cx="3673929" cy="646331"/>
          </a:xfrm>
          <a:prstGeom prst="rect">
            <a:avLst/>
          </a:prstGeom>
          <a:noFill/>
        </p:spPr>
        <p:txBody>
          <a:bodyPr wrap="square" rtlCol="0">
            <a:spAutoFit/>
          </a:bodyPr>
          <a:lstStyle/>
          <a:p>
            <a:r>
              <a:rPr lang="en-US" dirty="0" smtClean="0"/>
              <a:t>One-dimensional sequence in lab and rotating frame</a:t>
            </a:r>
          </a:p>
        </p:txBody>
      </p:sp>
    </p:spTree>
    <p:extLst>
      <p:ext uri="{BB962C8B-B14F-4D97-AF65-F5344CB8AC3E}">
        <p14:creationId xmlns:p14="http://schemas.microsoft.com/office/powerpoint/2010/main" val="365860900"/>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 y="44920"/>
            <a:ext cx="4421481" cy="369332"/>
          </a:xfrm>
          <a:prstGeom prst="rect">
            <a:avLst/>
          </a:prstGeom>
          <a:noFill/>
        </p:spPr>
        <p:txBody>
          <a:bodyPr wrap="square" rtlCol="0">
            <a:spAutoFit/>
          </a:bodyPr>
          <a:lstStyle/>
          <a:p>
            <a:r>
              <a:rPr lang="en-US" dirty="0" smtClean="0"/>
              <a:t>Two-dimensional sequence in rotating frame</a:t>
            </a:r>
          </a:p>
        </p:txBody>
      </p:sp>
      <p:sp>
        <p:nvSpPr>
          <p:cNvPr id="6" name="TextBox 5"/>
          <p:cNvSpPr txBox="1"/>
          <p:nvPr/>
        </p:nvSpPr>
        <p:spPr>
          <a:xfrm>
            <a:off x="1" y="424887"/>
            <a:ext cx="9144000" cy="6463309"/>
          </a:xfrm>
          <a:prstGeom prst="rect">
            <a:avLst/>
          </a:prstGeom>
          <a:noFill/>
        </p:spPr>
        <p:txBody>
          <a:bodyPr wrap="square" rtlCol="0">
            <a:spAutoFit/>
          </a:bodyPr>
          <a:lstStyle/>
          <a:p>
            <a:pPr algn="just"/>
            <a:r>
              <a:rPr lang="en-US" dirty="0" smtClean="0"/>
              <a:t>The following slide illustrates a two-dimensional sequence and acquisition</a:t>
            </a:r>
          </a:p>
          <a:p>
            <a:pPr algn="just"/>
            <a:endParaRPr lang="en-US" dirty="0" smtClean="0"/>
          </a:p>
          <a:p>
            <a:pPr algn="just"/>
            <a:r>
              <a:rPr lang="en-US" dirty="0" smtClean="0"/>
              <a:t>-Trajectory is plotted in </a:t>
            </a:r>
            <a:r>
              <a:rPr lang="en-US" dirty="0" smtClean="0"/>
              <a:t>the </a:t>
            </a:r>
            <a:r>
              <a:rPr lang="en-US" dirty="0" smtClean="0"/>
              <a:t>rotating frame (upper left). Colored lines plot the trajectory of magnetization for three </a:t>
            </a:r>
            <a:r>
              <a:rPr lang="en-US" dirty="0" smtClean="0"/>
              <a:t>nuclei (with different chemical shifts). </a:t>
            </a:r>
            <a:r>
              <a:rPr lang="en-US" dirty="0" smtClean="0"/>
              <a:t>Black line plots the sum of the </a:t>
            </a:r>
            <a:r>
              <a:rPr lang="en-US" dirty="0" smtClean="0"/>
              <a:t>magnetization for the nuclei.</a:t>
            </a:r>
            <a:endParaRPr lang="en-US" dirty="0" smtClean="0"/>
          </a:p>
          <a:p>
            <a:pPr algn="just"/>
            <a:endParaRPr lang="en-US" dirty="0" smtClean="0"/>
          </a:p>
          <a:p>
            <a:pPr marL="342900" indent="-342900" algn="just">
              <a:buAutoNum type="arabicParenR"/>
            </a:pPr>
            <a:r>
              <a:rPr lang="en-US" dirty="0" smtClean="0"/>
              <a:t>The first pulse (sequence is middle left) rotates all magnetization from z to x. </a:t>
            </a:r>
          </a:p>
          <a:p>
            <a:pPr marL="342900" indent="-342900" algn="just">
              <a:buAutoNum type="arabicParenR"/>
            </a:pPr>
            <a:r>
              <a:rPr lang="en-US" dirty="0" smtClean="0"/>
              <a:t>Magnetization is allowed to evolve for a variable length of </a:t>
            </a:r>
            <a:r>
              <a:rPr lang="en-US" dirty="0" smtClean="0"/>
              <a:t>time (t</a:t>
            </a:r>
            <a:r>
              <a:rPr lang="en-US" baseline="-25000" dirty="0" smtClean="0"/>
              <a:t>1</a:t>
            </a:r>
            <a:r>
              <a:rPr lang="en-US" dirty="0" smtClean="0"/>
              <a:t>).</a:t>
            </a:r>
            <a:endParaRPr lang="en-US" dirty="0" smtClean="0"/>
          </a:p>
          <a:p>
            <a:pPr marL="342900" indent="-342900" algn="just">
              <a:buAutoNum type="arabicParenR"/>
            </a:pPr>
            <a:r>
              <a:rPr lang="en-US" dirty="0" smtClean="0"/>
              <a:t>Magnetization on x (only part of magnetization, due to evolution) is rotated back to z (not shown: to get the imaginary signal, a second sequence is required that flips magnetization to y)</a:t>
            </a:r>
          </a:p>
          <a:p>
            <a:pPr marL="342900" indent="-342900" algn="just">
              <a:buAutoNum type="arabicParenR"/>
            </a:pPr>
            <a:r>
              <a:rPr lang="en-US" dirty="0" smtClean="0"/>
              <a:t>Magnetization is allowed to “mix”, that is, magnetization is transferred between the spins (here, cyan and </a:t>
            </a:r>
            <a:r>
              <a:rPr lang="en-US" dirty="0" err="1" smtClean="0"/>
              <a:t>magnenta</a:t>
            </a:r>
            <a:r>
              <a:rPr lang="en-US" dirty="0" smtClean="0"/>
              <a:t> spins mix, but yellow </a:t>
            </a:r>
            <a:r>
              <a:rPr lang="en-US" dirty="0" smtClean="0"/>
              <a:t>does </a:t>
            </a:r>
            <a:r>
              <a:rPr lang="en-US" dirty="0" smtClean="0"/>
              <a:t>not)</a:t>
            </a:r>
          </a:p>
          <a:p>
            <a:pPr marL="342900" indent="-342900" algn="just">
              <a:buAutoNum type="arabicParenR"/>
            </a:pPr>
            <a:r>
              <a:rPr lang="en-US" dirty="0" smtClean="0"/>
              <a:t>Magnetization on z is rotated again to x. Signal is detected at this stage (middle plot, imaginary signal not shown).</a:t>
            </a:r>
          </a:p>
          <a:p>
            <a:pPr marL="342900" indent="-342900" algn="just">
              <a:buAutoNum type="arabicParenR"/>
            </a:pPr>
            <a:r>
              <a:rPr lang="en-US" dirty="0" smtClean="0"/>
              <a:t>Series is repeated, where the delay between the first and second pulses is incremented</a:t>
            </a:r>
          </a:p>
          <a:p>
            <a:pPr marL="342900" indent="-342900" algn="just">
              <a:buAutoNum type="arabicParenR"/>
            </a:pPr>
            <a:endParaRPr lang="en-US" dirty="0" smtClean="0"/>
          </a:p>
          <a:p>
            <a:pPr algn="just"/>
            <a:r>
              <a:rPr lang="en-US" dirty="0" smtClean="0"/>
              <a:t>After each acquisition, we obtain a new one-D spectrum (right plot). The first plot appearing looks just like a normal 1D. In the latter plots, however, one sees that the peaks oscillate up and down, with one or more frequencies. The frequencies observed correspond to the original frequency (magnetization that stayed on the original spin) and frequencies of spins to which magnetization was transferred (exchange between cyan and magenta spins). This appears as cross-peaks in the 2D (lower left), connecting chemical shifts at -10 and 30.</a:t>
            </a:r>
          </a:p>
        </p:txBody>
      </p:sp>
    </p:spTree>
    <p:extLst>
      <p:ext uri="{BB962C8B-B14F-4D97-AF65-F5344CB8AC3E}">
        <p14:creationId xmlns:p14="http://schemas.microsoft.com/office/powerpoint/2010/main" val="231420306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woD.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8600" y="0"/>
            <a:ext cx="8685213" cy="6858000"/>
          </a:xfrm>
          <a:prstGeom prst="rect">
            <a:avLst/>
          </a:prstGeom>
        </p:spPr>
      </p:pic>
      <p:sp>
        <p:nvSpPr>
          <p:cNvPr id="4" name="TextBox 3"/>
          <p:cNvSpPr txBox="1"/>
          <p:nvPr/>
        </p:nvSpPr>
        <p:spPr>
          <a:xfrm>
            <a:off x="-1" y="44920"/>
            <a:ext cx="4421481" cy="369332"/>
          </a:xfrm>
          <a:prstGeom prst="rect">
            <a:avLst/>
          </a:prstGeom>
          <a:noFill/>
        </p:spPr>
        <p:txBody>
          <a:bodyPr wrap="square" rtlCol="0">
            <a:spAutoFit/>
          </a:bodyPr>
          <a:lstStyle/>
          <a:p>
            <a:r>
              <a:rPr lang="en-US" dirty="0" smtClean="0"/>
              <a:t>Two-dimensional sequence in rotating frame</a:t>
            </a:r>
          </a:p>
        </p:txBody>
      </p:sp>
    </p:spTree>
    <p:extLst>
      <p:ext uri="{BB962C8B-B14F-4D97-AF65-F5344CB8AC3E}">
        <p14:creationId xmlns:p14="http://schemas.microsoft.com/office/powerpoint/2010/main" val="2191610066"/>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 y="44920"/>
            <a:ext cx="4421481" cy="369332"/>
          </a:xfrm>
          <a:prstGeom prst="rect">
            <a:avLst/>
          </a:prstGeom>
          <a:noFill/>
        </p:spPr>
        <p:txBody>
          <a:bodyPr wrap="square" rtlCol="0">
            <a:spAutoFit/>
          </a:bodyPr>
          <a:lstStyle/>
          <a:p>
            <a:r>
              <a:rPr lang="en-US" dirty="0" smtClean="0"/>
              <a:t>INEPT (J-coupling only)</a:t>
            </a:r>
          </a:p>
        </p:txBody>
      </p:sp>
      <p:sp>
        <p:nvSpPr>
          <p:cNvPr id="6" name="TextBox 5"/>
          <p:cNvSpPr txBox="1"/>
          <p:nvPr/>
        </p:nvSpPr>
        <p:spPr>
          <a:xfrm>
            <a:off x="-1" y="424887"/>
            <a:ext cx="9144000" cy="5355313"/>
          </a:xfrm>
          <a:prstGeom prst="rect">
            <a:avLst/>
          </a:prstGeom>
          <a:noFill/>
        </p:spPr>
        <p:txBody>
          <a:bodyPr wrap="square" rtlCol="0">
            <a:spAutoFit/>
          </a:bodyPr>
          <a:lstStyle/>
          <a:p>
            <a:pPr algn="just"/>
            <a:r>
              <a:rPr lang="en-US" dirty="0"/>
              <a:t>INEPT (Insensitive nuclei enhanced by polarization </a:t>
            </a:r>
            <a:r>
              <a:rPr lang="en-US" dirty="0" smtClean="0"/>
              <a:t>transfer) is a component of many solution-state pulse sequences</a:t>
            </a:r>
          </a:p>
          <a:p>
            <a:pPr marL="342900" indent="-342900" algn="just">
              <a:buAutoNum type="arabicParenR"/>
            </a:pPr>
            <a:r>
              <a:rPr lang="en-US" baseline="30000" dirty="0" smtClean="0"/>
              <a:t>1</a:t>
            </a:r>
            <a:r>
              <a:rPr lang="en-US" dirty="0" smtClean="0"/>
              <a:t>H z-magnetization (upper left) is rotated to the x-axis. </a:t>
            </a:r>
            <a:r>
              <a:rPr lang="en-US" baseline="30000" dirty="0" smtClean="0"/>
              <a:t>1</a:t>
            </a:r>
            <a:r>
              <a:rPr lang="en-US" dirty="0" smtClean="0"/>
              <a:t>H next to spin-down </a:t>
            </a:r>
            <a:r>
              <a:rPr lang="en-US" baseline="30000" dirty="0" smtClean="0"/>
              <a:t>15</a:t>
            </a:r>
            <a:r>
              <a:rPr lang="en-US" dirty="0" smtClean="0"/>
              <a:t>N rotate one direction due to the J-coupling (chemical shift removed in this video), and those next to spin-up </a:t>
            </a:r>
            <a:r>
              <a:rPr lang="en-US" baseline="30000" dirty="0" smtClean="0"/>
              <a:t>15</a:t>
            </a:r>
            <a:r>
              <a:rPr lang="en-US" dirty="0" smtClean="0"/>
              <a:t>N rotate in the opposite direction. This is allowed to rotate for </a:t>
            </a:r>
            <a:r>
              <a:rPr lang="el-GR" dirty="0" smtClean="0"/>
              <a:t>τ=1/(2 </a:t>
            </a:r>
            <a:r>
              <a:rPr lang="el-GR" i="1" dirty="0" smtClean="0"/>
              <a:t>J</a:t>
            </a:r>
            <a:r>
              <a:rPr lang="el-GR" baseline="-25000" dirty="0" smtClean="0"/>
              <a:t>NH</a:t>
            </a:r>
            <a:r>
              <a:rPr lang="el-GR" dirty="0" smtClean="0"/>
              <a:t>), that is, until the two vectors are 180 degrees apart (each rotates 90 degrees).</a:t>
            </a:r>
            <a:endParaRPr lang="en-US" dirty="0" smtClean="0"/>
          </a:p>
          <a:p>
            <a:pPr marL="342900" indent="-342900" algn="just">
              <a:buAutoNum type="arabicParenR"/>
            </a:pPr>
            <a:r>
              <a:rPr lang="en-US" dirty="0" smtClean="0"/>
              <a:t>During the first period, we see vectors build-up along z (lower left). The total </a:t>
            </a:r>
            <a:r>
              <a:rPr lang="en-US" baseline="30000" dirty="0" smtClean="0"/>
              <a:t>15</a:t>
            </a:r>
            <a:r>
              <a:rPr lang="en-US" dirty="0" smtClean="0"/>
              <a:t>N magnetization doesn’t really change during this first period; the vectors indicate that spin-up and spin-down </a:t>
            </a:r>
            <a:r>
              <a:rPr lang="en-US" baseline="30000" dirty="0" smtClean="0"/>
              <a:t>15</a:t>
            </a:r>
            <a:r>
              <a:rPr lang="en-US" dirty="0" smtClean="0"/>
              <a:t>N are now distinguishable based on the direction of the </a:t>
            </a:r>
            <a:r>
              <a:rPr lang="en-US" baseline="30000" dirty="0" smtClean="0"/>
              <a:t>1</a:t>
            </a:r>
            <a:r>
              <a:rPr lang="en-US" dirty="0" smtClean="0"/>
              <a:t>H magnetization (+/- y).</a:t>
            </a:r>
          </a:p>
          <a:p>
            <a:pPr marL="342900" indent="-342900" algn="just">
              <a:buAutoNum type="arabicParenR"/>
            </a:pPr>
            <a:r>
              <a:rPr lang="el-GR" dirty="0" smtClean="0"/>
              <a:t>π/2 pulses are applied to both </a:t>
            </a:r>
            <a:r>
              <a:rPr lang="el-GR" baseline="30000" dirty="0" smtClean="0"/>
              <a:t>1</a:t>
            </a:r>
            <a:r>
              <a:rPr lang="el-GR" dirty="0" smtClean="0"/>
              <a:t>H and </a:t>
            </a:r>
            <a:r>
              <a:rPr lang="el-GR" baseline="30000" dirty="0" smtClean="0"/>
              <a:t>15</a:t>
            </a:r>
            <a:r>
              <a:rPr lang="el-GR" dirty="0" smtClean="0"/>
              <a:t>N. At this point, there is no net magnetization on either </a:t>
            </a:r>
            <a:r>
              <a:rPr lang="el-GR" baseline="30000" dirty="0" smtClean="0"/>
              <a:t>15</a:t>
            </a:r>
            <a:r>
              <a:rPr lang="el-GR" dirty="0" smtClean="0"/>
              <a:t>N or </a:t>
            </a:r>
            <a:r>
              <a:rPr lang="el-GR" baseline="30000" dirty="0" smtClean="0"/>
              <a:t>1</a:t>
            </a:r>
            <a:r>
              <a:rPr lang="el-GR" dirty="0" smtClean="0"/>
              <a:t>H spins, but spin-up </a:t>
            </a:r>
            <a:r>
              <a:rPr lang="el-GR" baseline="30000" dirty="0" smtClean="0"/>
              <a:t>1</a:t>
            </a:r>
            <a:r>
              <a:rPr lang="el-GR" dirty="0" smtClean="0"/>
              <a:t>H are preferentially next to </a:t>
            </a:r>
            <a:r>
              <a:rPr lang="el-GR" baseline="30000" dirty="0" smtClean="0"/>
              <a:t>15</a:t>
            </a:r>
            <a:r>
              <a:rPr lang="el-GR" dirty="0" smtClean="0"/>
              <a:t>N magnetization along </a:t>
            </a:r>
            <a:r>
              <a:rPr lang="mr-IN" dirty="0" smtClean="0"/>
              <a:t>–</a:t>
            </a:r>
            <a:r>
              <a:rPr lang="el-GR" dirty="0" smtClean="0"/>
              <a:t>y and spin-down </a:t>
            </a:r>
            <a:r>
              <a:rPr lang="el-GR" baseline="30000" dirty="0" smtClean="0"/>
              <a:t>1</a:t>
            </a:r>
            <a:r>
              <a:rPr lang="el-GR" dirty="0" smtClean="0"/>
              <a:t>H are preferentially next to </a:t>
            </a:r>
            <a:r>
              <a:rPr lang="el-GR" baseline="30000" dirty="0" smtClean="0"/>
              <a:t>15</a:t>
            </a:r>
            <a:r>
              <a:rPr lang="el-GR" dirty="0" smtClean="0"/>
              <a:t>N magnetization along +y</a:t>
            </a:r>
          </a:p>
          <a:p>
            <a:pPr marL="342900" indent="-342900" algn="just">
              <a:buAutoNum type="arabicParenR"/>
            </a:pPr>
            <a:r>
              <a:rPr lang="el-GR" dirty="0" smtClean="0"/>
              <a:t>Then, </a:t>
            </a:r>
            <a:r>
              <a:rPr lang="el-GR" baseline="30000" dirty="0" smtClean="0"/>
              <a:t>15</a:t>
            </a:r>
            <a:r>
              <a:rPr lang="el-GR" dirty="0" smtClean="0"/>
              <a:t>N magnetization is allowed to rotate also for </a:t>
            </a:r>
            <a:r>
              <a:rPr lang="el-GR" dirty="0"/>
              <a:t>τ=1/(2 </a:t>
            </a:r>
            <a:r>
              <a:rPr lang="el-GR" i="1" dirty="0"/>
              <a:t>J</a:t>
            </a:r>
            <a:r>
              <a:rPr lang="el-GR" baseline="-25000" dirty="0"/>
              <a:t>NH</a:t>
            </a:r>
            <a:r>
              <a:rPr lang="el-GR" dirty="0" smtClean="0"/>
              <a:t>), which is long enough for the two magnetization vectors to converge on the x-axis.</a:t>
            </a:r>
          </a:p>
          <a:p>
            <a:pPr marL="342900" indent="-342900" algn="just">
              <a:buAutoNum type="arabicParenR"/>
            </a:pPr>
            <a:r>
              <a:rPr lang="el-GR" dirty="0" smtClean="0"/>
              <a:t>Therefore, we have generated </a:t>
            </a:r>
            <a:r>
              <a:rPr lang="el-GR" baseline="30000" dirty="0" smtClean="0"/>
              <a:t>15</a:t>
            </a:r>
            <a:r>
              <a:rPr lang="el-GR" dirty="0" smtClean="0"/>
              <a:t>N magnetization from the original </a:t>
            </a:r>
            <a:r>
              <a:rPr lang="el-GR" baseline="30000" dirty="0" smtClean="0"/>
              <a:t>1</a:t>
            </a:r>
            <a:r>
              <a:rPr lang="el-GR" dirty="0" smtClean="0"/>
              <a:t>H magnetization, via J-coupled transfer (note that all </a:t>
            </a:r>
            <a:r>
              <a:rPr lang="el-GR" baseline="30000" dirty="0" smtClean="0"/>
              <a:t>1</a:t>
            </a:r>
            <a:r>
              <a:rPr lang="el-GR" dirty="0" smtClean="0"/>
              <a:t>H magnetization is destroyed in the process)</a:t>
            </a:r>
          </a:p>
          <a:p>
            <a:pPr marL="342900" indent="-342900" algn="just">
              <a:buAutoNum type="arabicParenR"/>
            </a:pPr>
            <a:r>
              <a:rPr lang="el-GR" dirty="0" smtClean="0"/>
              <a:t>In this example, we’ve left out chemical shift, see following slides for inclusion of chemical shift and how this influences the pulse sequence </a:t>
            </a:r>
            <a:endParaRPr lang="en-US" dirty="0" smtClean="0"/>
          </a:p>
        </p:txBody>
      </p:sp>
    </p:spTree>
    <p:extLst>
      <p:ext uri="{BB962C8B-B14F-4D97-AF65-F5344CB8AC3E}">
        <p14:creationId xmlns:p14="http://schemas.microsoft.com/office/powerpoint/2010/main" val="409666617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NEPT_onres.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038" y="0"/>
            <a:ext cx="9051925" cy="6858000"/>
          </a:xfrm>
          <a:prstGeom prst="rect">
            <a:avLst/>
          </a:prstGeom>
        </p:spPr>
      </p:pic>
      <p:sp>
        <p:nvSpPr>
          <p:cNvPr id="11" name="TextBox 10"/>
          <p:cNvSpPr txBox="1"/>
          <p:nvPr/>
        </p:nvSpPr>
        <p:spPr>
          <a:xfrm>
            <a:off x="5136108" y="170005"/>
            <a:ext cx="3673929" cy="646331"/>
          </a:xfrm>
          <a:prstGeom prst="rect">
            <a:avLst/>
          </a:prstGeom>
          <a:noFill/>
        </p:spPr>
        <p:txBody>
          <a:bodyPr wrap="square" rtlCol="0">
            <a:spAutoFit/>
          </a:bodyPr>
          <a:lstStyle/>
          <a:p>
            <a:r>
              <a:rPr lang="en-US" dirty="0" smtClean="0"/>
              <a:t>INEPT </a:t>
            </a:r>
            <a:r>
              <a:rPr lang="en-US" baseline="30000" dirty="0" smtClean="0"/>
              <a:t>1</a:t>
            </a:r>
            <a:r>
              <a:rPr lang="en-US" dirty="0" smtClean="0"/>
              <a:t>H–</a:t>
            </a:r>
            <a:r>
              <a:rPr lang="en-US" baseline="30000" dirty="0" smtClean="0"/>
              <a:t>15</a:t>
            </a:r>
            <a:r>
              <a:rPr lang="en-US" dirty="0" smtClean="0"/>
              <a:t>N transfer</a:t>
            </a:r>
          </a:p>
          <a:p>
            <a:r>
              <a:rPr lang="en-US" dirty="0" smtClean="0"/>
              <a:t>J-coupling only</a:t>
            </a:r>
          </a:p>
        </p:txBody>
      </p:sp>
    </p:spTree>
    <p:extLst>
      <p:ext uri="{BB962C8B-B14F-4D97-AF65-F5344CB8AC3E}">
        <p14:creationId xmlns:p14="http://schemas.microsoft.com/office/powerpoint/2010/main" val="94971053"/>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 y="44920"/>
            <a:ext cx="4421481" cy="369332"/>
          </a:xfrm>
          <a:prstGeom prst="rect">
            <a:avLst/>
          </a:prstGeom>
          <a:noFill/>
        </p:spPr>
        <p:txBody>
          <a:bodyPr wrap="square" rtlCol="0">
            <a:spAutoFit/>
          </a:bodyPr>
          <a:lstStyle/>
          <a:p>
            <a:r>
              <a:rPr lang="en-US" dirty="0" smtClean="0"/>
              <a:t>INEPT (J-coupling and chemical </a:t>
            </a:r>
            <a:r>
              <a:rPr lang="en-US" dirty="0" smtClean="0"/>
              <a:t>shift)</a:t>
            </a:r>
            <a:endParaRPr lang="en-US" dirty="0" smtClean="0"/>
          </a:p>
        </p:txBody>
      </p:sp>
      <p:sp>
        <p:nvSpPr>
          <p:cNvPr id="6" name="TextBox 5"/>
          <p:cNvSpPr txBox="1"/>
          <p:nvPr/>
        </p:nvSpPr>
        <p:spPr>
          <a:xfrm>
            <a:off x="-1" y="424887"/>
            <a:ext cx="9144000" cy="3970318"/>
          </a:xfrm>
          <a:prstGeom prst="rect">
            <a:avLst/>
          </a:prstGeom>
          <a:noFill/>
        </p:spPr>
        <p:txBody>
          <a:bodyPr wrap="square" rtlCol="0">
            <a:spAutoFit/>
          </a:bodyPr>
          <a:lstStyle/>
          <a:p>
            <a:pPr marL="342900" indent="-342900" algn="just">
              <a:buAutoNum type="arabicParenR"/>
            </a:pPr>
            <a:r>
              <a:rPr lang="x-none" dirty="0" smtClean="0"/>
              <a:t>The INEPT </a:t>
            </a:r>
            <a:r>
              <a:rPr lang="x-none" dirty="0" smtClean="0"/>
              <a:t>experiment </a:t>
            </a:r>
            <a:r>
              <a:rPr lang="x-none" dirty="0" smtClean="0"/>
              <a:t>shown on the previous slide would </a:t>
            </a:r>
            <a:r>
              <a:rPr lang="x-none" dirty="0" smtClean="0"/>
              <a:t>only work if all spins in the system have the same chemical shift. Since that’s not the case in proteins, we have to remove the influence of chemical shift</a:t>
            </a:r>
          </a:p>
          <a:p>
            <a:pPr marL="342900" indent="-342900" algn="just">
              <a:buAutoNum type="arabicParenR"/>
            </a:pPr>
            <a:r>
              <a:rPr lang="x-none" dirty="0" smtClean="0"/>
              <a:t>After the initial </a:t>
            </a:r>
            <a:r>
              <a:rPr lang="x-none" baseline="30000" dirty="0" smtClean="0"/>
              <a:t>1</a:t>
            </a:r>
            <a:r>
              <a:rPr lang="x-none" dirty="0" smtClean="0"/>
              <a:t>H </a:t>
            </a:r>
            <a:r>
              <a:rPr lang="el-GR" dirty="0" smtClean="0"/>
              <a:t>π/2-pulse, </a:t>
            </a:r>
            <a:r>
              <a:rPr lang="el-GR" baseline="30000" dirty="0" smtClean="0"/>
              <a:t>1</a:t>
            </a:r>
            <a:r>
              <a:rPr lang="el-GR" dirty="0" smtClean="0"/>
              <a:t>H magnetization starts to separate as before, depending on the state of the </a:t>
            </a:r>
            <a:r>
              <a:rPr lang="el-GR" baseline="30000" dirty="0" smtClean="0"/>
              <a:t>15</a:t>
            </a:r>
            <a:r>
              <a:rPr lang="el-GR" dirty="0" smtClean="0"/>
              <a:t>N, but there is also an additional rotation </a:t>
            </a:r>
            <a:r>
              <a:rPr lang="el-GR" dirty="0" smtClean="0"/>
              <a:t>that moves </a:t>
            </a:r>
            <a:r>
              <a:rPr lang="el-GR" dirty="0" smtClean="0"/>
              <a:t>both vectors </a:t>
            </a:r>
            <a:r>
              <a:rPr lang="el-GR" dirty="0" smtClean="0"/>
              <a:t>in </a:t>
            </a:r>
            <a:r>
              <a:rPr lang="el-GR" dirty="0" smtClean="0"/>
              <a:t>the same direction. This is due to the chemical shift.</a:t>
            </a:r>
          </a:p>
          <a:p>
            <a:pPr marL="342900" indent="-342900" algn="just">
              <a:buAutoNum type="arabicParenR"/>
            </a:pPr>
            <a:r>
              <a:rPr lang="el-GR" dirty="0" smtClean="0"/>
              <a:t>To remove this, halfway </a:t>
            </a:r>
            <a:r>
              <a:rPr lang="el-GR" dirty="0" smtClean="0"/>
              <a:t>through the first period, π-pulses have been inserted on both </a:t>
            </a:r>
            <a:r>
              <a:rPr lang="el-GR" baseline="30000" dirty="0" smtClean="0"/>
              <a:t>1</a:t>
            </a:r>
            <a:r>
              <a:rPr lang="el-GR" dirty="0" smtClean="0"/>
              <a:t>H and </a:t>
            </a:r>
            <a:r>
              <a:rPr lang="el-GR" baseline="30000" dirty="0" smtClean="0"/>
              <a:t>15</a:t>
            </a:r>
            <a:r>
              <a:rPr lang="el-GR" dirty="0" smtClean="0"/>
              <a:t>N channels. This has the effect of reversing the evolution due to the </a:t>
            </a:r>
            <a:r>
              <a:rPr lang="el-GR" baseline="30000" dirty="0" smtClean="0"/>
              <a:t>1</a:t>
            </a:r>
            <a:r>
              <a:rPr lang="el-GR" dirty="0" smtClean="0"/>
              <a:t>H chemical shift. However, by applying the pulse on </a:t>
            </a:r>
            <a:r>
              <a:rPr lang="el-GR" baseline="30000" dirty="0" smtClean="0"/>
              <a:t>15</a:t>
            </a:r>
            <a:r>
              <a:rPr lang="el-GR" dirty="0" smtClean="0"/>
              <a:t>N channel as well, </a:t>
            </a:r>
            <a:r>
              <a:rPr lang="el-GR" dirty="0" smtClean="0"/>
              <a:t>the</a:t>
            </a:r>
            <a:r>
              <a:rPr lang="el-GR" dirty="0" smtClean="0"/>
              <a:t> </a:t>
            </a:r>
            <a:r>
              <a:rPr lang="el-GR" dirty="0" smtClean="0"/>
              <a:t>that evolution under the J-coupling </a:t>
            </a:r>
            <a:r>
              <a:rPr lang="el-GR" dirty="0" smtClean="0"/>
              <a:t>continues.</a:t>
            </a:r>
            <a:endParaRPr lang="el-GR" dirty="0"/>
          </a:p>
          <a:p>
            <a:pPr marL="342900" indent="-342900" algn="just">
              <a:buAutoNum type="arabicParenR"/>
            </a:pPr>
            <a:r>
              <a:rPr lang="el-GR" dirty="0" smtClean="0"/>
              <a:t>At the end of the first period, all </a:t>
            </a:r>
            <a:r>
              <a:rPr lang="el-GR" baseline="30000" dirty="0" smtClean="0"/>
              <a:t>1</a:t>
            </a:r>
            <a:r>
              <a:rPr lang="el-GR" dirty="0" smtClean="0"/>
              <a:t>H magnetization is therefore along y or </a:t>
            </a:r>
            <a:r>
              <a:rPr lang="mr-IN" dirty="0" smtClean="0"/>
              <a:t>–</a:t>
            </a:r>
            <a:r>
              <a:rPr lang="el-GR" dirty="0" smtClean="0"/>
              <a:t>y (as in the first example without chemical shift)</a:t>
            </a:r>
          </a:p>
          <a:p>
            <a:pPr marL="342900" indent="-342900" algn="just">
              <a:buAutoNum type="arabicParenR"/>
            </a:pPr>
            <a:r>
              <a:rPr lang="el-GR" dirty="0" smtClean="0"/>
              <a:t>The same process happens in the second period, except now we refocus the </a:t>
            </a:r>
            <a:r>
              <a:rPr lang="el-GR" baseline="30000" dirty="0" smtClean="0"/>
              <a:t>15</a:t>
            </a:r>
            <a:r>
              <a:rPr lang="el-GR" dirty="0" smtClean="0"/>
              <a:t>N chemical shift instead of the </a:t>
            </a:r>
            <a:r>
              <a:rPr lang="el-GR" baseline="30000" dirty="0" smtClean="0"/>
              <a:t>1</a:t>
            </a:r>
            <a:r>
              <a:rPr lang="el-GR" dirty="0" smtClean="0"/>
              <a:t>H, finally concluding with </a:t>
            </a:r>
            <a:r>
              <a:rPr lang="el-GR" baseline="30000" dirty="0" smtClean="0"/>
              <a:t>15</a:t>
            </a:r>
            <a:r>
              <a:rPr lang="el-GR" dirty="0" smtClean="0"/>
              <a:t>N magnetization converging along the x-axis.</a:t>
            </a:r>
            <a:endParaRPr lang="en-US" dirty="0" smtClean="0"/>
          </a:p>
        </p:txBody>
      </p:sp>
    </p:spTree>
    <p:extLst>
      <p:ext uri="{BB962C8B-B14F-4D97-AF65-F5344CB8AC3E}">
        <p14:creationId xmlns:p14="http://schemas.microsoft.com/office/powerpoint/2010/main" val="258421331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NEPT.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6038" y="0"/>
            <a:ext cx="9051925" cy="6858000"/>
          </a:xfrm>
          <a:prstGeom prst="rect">
            <a:avLst/>
          </a:prstGeom>
        </p:spPr>
      </p:pic>
      <p:sp>
        <p:nvSpPr>
          <p:cNvPr id="11" name="TextBox 10"/>
          <p:cNvSpPr txBox="1"/>
          <p:nvPr/>
        </p:nvSpPr>
        <p:spPr>
          <a:xfrm>
            <a:off x="5136108" y="170005"/>
            <a:ext cx="3673929" cy="646331"/>
          </a:xfrm>
          <a:prstGeom prst="rect">
            <a:avLst/>
          </a:prstGeom>
          <a:noFill/>
        </p:spPr>
        <p:txBody>
          <a:bodyPr wrap="square" rtlCol="0">
            <a:spAutoFit/>
          </a:bodyPr>
          <a:lstStyle/>
          <a:p>
            <a:r>
              <a:rPr lang="en-US" dirty="0" smtClean="0"/>
              <a:t>INEPT </a:t>
            </a:r>
            <a:r>
              <a:rPr lang="en-US" baseline="30000" dirty="0" smtClean="0"/>
              <a:t>1</a:t>
            </a:r>
            <a:r>
              <a:rPr lang="en-US" dirty="0" smtClean="0"/>
              <a:t>H</a:t>
            </a:r>
            <a:r>
              <a:rPr lang="en-US" smtClean="0"/>
              <a:t>–</a:t>
            </a:r>
            <a:r>
              <a:rPr lang="en-US" baseline="30000" smtClean="0"/>
              <a:t>15</a:t>
            </a:r>
            <a:r>
              <a:rPr lang="en-US" smtClean="0"/>
              <a:t>N </a:t>
            </a:r>
            <a:r>
              <a:rPr lang="en-US" dirty="0" smtClean="0"/>
              <a:t>transfer</a:t>
            </a:r>
          </a:p>
          <a:p>
            <a:r>
              <a:rPr lang="en-US" dirty="0" smtClean="0"/>
              <a:t>J-coupling and Chemical Shift</a:t>
            </a:r>
          </a:p>
        </p:txBody>
      </p:sp>
    </p:spTree>
    <p:extLst>
      <p:ext uri="{BB962C8B-B14F-4D97-AF65-F5344CB8AC3E}">
        <p14:creationId xmlns:p14="http://schemas.microsoft.com/office/powerpoint/2010/main" val="11559525"/>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4749</TotalTime>
  <Words>1118</Words>
  <Application>Microsoft Macintosh PowerPoint</Application>
  <PresentationFormat>On-screen Show (4:3)</PresentationFormat>
  <Paragraphs>61</Paragraphs>
  <Slides>8</Slides>
  <Notes>8</Notes>
  <HiddenSlides>0</HiddenSlides>
  <MMClips>4</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Universität Leipzig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Albert Smith</dc:creator>
  <cp:lastModifiedBy>Albert Smith</cp:lastModifiedBy>
  <cp:revision>20</cp:revision>
  <dcterms:created xsi:type="dcterms:W3CDTF">2020-04-21T07:28:09Z</dcterms:created>
  <dcterms:modified xsi:type="dcterms:W3CDTF">2020-05-04T19:47:16Z</dcterms:modified>
</cp:coreProperties>
</file>

<file path=docProps/thumbnail.jpeg>
</file>